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custDataLst>
    <p:tags r:id="rId3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100B7-1521-4DE5-8018-C5D4AB7996B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0D3E6-0259-4D40-AF11-D3A8D6AD26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49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A9FC17-9F04-4B1A-912F-1CEC1ACE7BE7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C234B1-10C9-494C-A96F-0FF50D3208EE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6EE9E-BADB-401D-B825-080DEC2DA4F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25C7BD-EFDA-43DA-99F0-69C3D42B53B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8460B-07C2-421C-9027-40BF055376E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36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4176F2-616F-4E5D-A8A4-D2C4A28E1FE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9D49E-7789-45DE-8870-0D462C4D60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36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7FED1D-1748-4460-9BF4-7DD9A9BD9E5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F4146-FE43-4701-BD31-1F472939572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7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16D06-927D-436E-8CC2-7B1AA92FAB9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FF18-A95A-4BDB-875E-8325A181641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4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88C0B-E927-4F86-995E-2A7FB68C942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83509-8C8E-4A66-9C8B-5C4953E409D0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8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C6234-A695-40FA-8CD9-238B4E3CA0A6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F3E27-9309-4649-8F30-C8ED05D75E8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76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42DC4-914D-4530-89D0-6DB0217B7545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16C1F-4A8A-4632-A689-8109019C18B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1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46121-1A26-47E7-A010-5320FFF82B6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239F6-3AE5-4E0F-9700-CA7511328BC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68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17002-D0F7-43AA-93F3-5D37954FD03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DEF23-E5E3-4B1D-84A4-8CB49C02E87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61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B97977-DB38-476B-B796-1A5C059AC3A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A8B37-2EC5-4EBE-A92F-A1E4524A2DC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56C62-62E3-4639-89A4-2288F49CB962}" type="datetimeFigureOut">
              <a:rPr lang="it-IT" smtClean="0"/>
              <a:t>18/09/2018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732C-663C-451A-A8B3-07B62C8F6A9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A85B5-1BFB-40CC-A527-5CFB65FF7C49}" type="datetime1">
              <a:rPr lang="it-IT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18/09/2018</a:t>
            </a:fld>
            <a:endParaRPr lang="it-IT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D8952-5DD5-46E3-AAC6-24F89D9A68B1}" type="slidenum">
              <a:rPr lang="it-IT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10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6093296"/>
            <a:ext cx="864096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60932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prstClr val="white"/>
                </a:solidFill>
              </a:rPr>
              <a:t>www.collegiocampano.it</a:t>
            </a:r>
          </a:p>
        </p:txBody>
      </p:sp>
      <p:sp>
        <p:nvSpPr>
          <p:cNvPr id="6" name="Rettangolo 5"/>
          <p:cNvSpPr/>
          <p:nvPr/>
        </p:nvSpPr>
        <p:spPr>
          <a:xfrm>
            <a:off x="251520" y="5949280"/>
            <a:ext cx="864096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58141"/>
            <a:ext cx="4778238" cy="300046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23528" y="4102621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Corso di alta formazione professionale per Patrocinatore Stragiudiziale </a:t>
            </a:r>
          </a:p>
          <a:p>
            <a:pPr algn="ctr"/>
            <a:r>
              <a:rPr lang="it-IT" sz="1600" b="1" dirty="0">
                <a:solidFill>
                  <a:prstClr val="black"/>
                </a:solidFill>
              </a:rPr>
              <a:t>(Professionista del risarcimento del danno – Ramo infortunistica stradale)</a:t>
            </a:r>
            <a:endParaRPr lang="it-IT" sz="1400" b="1" dirty="0">
              <a:solidFill>
                <a:prstClr val="black"/>
              </a:solidFill>
            </a:endParaRPr>
          </a:p>
          <a:p>
            <a:pPr algn="ctr"/>
            <a:r>
              <a:rPr lang="it-IT" sz="1400" b="1" dirty="0">
                <a:solidFill>
                  <a:prstClr val="black"/>
                </a:solidFill>
              </a:rPr>
              <a:t>Legge 04/2013 – Norma Tecnica UNI 11477</a:t>
            </a:r>
            <a:endParaRPr lang="it-IT" sz="2000" b="1" dirty="0">
              <a:solidFill>
                <a:prstClr val="black"/>
              </a:solidFill>
            </a:endParaRPr>
          </a:p>
          <a:p>
            <a:pPr algn="ctr"/>
            <a:endParaRPr lang="it-IT" b="1" dirty="0">
              <a:solidFill>
                <a:prstClr val="black"/>
              </a:solidFill>
            </a:endParaRPr>
          </a:p>
          <a:p>
            <a:pPr algn="ctr"/>
            <a:r>
              <a:rPr lang="it-IT" b="1" dirty="0">
                <a:solidFill>
                  <a:prstClr val="black"/>
                </a:solidFill>
              </a:rPr>
              <a:t>Modulo 1 – Elementi di Diritto Civile</a:t>
            </a:r>
          </a:p>
        </p:txBody>
      </p:sp>
    </p:spTree>
    <p:extLst>
      <p:ext uri="{BB962C8B-B14F-4D97-AF65-F5344CB8AC3E}">
        <p14:creationId xmlns:p14="http://schemas.microsoft.com/office/powerpoint/2010/main" val="84140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3"/>
          <p:cNvSpPr txBox="1">
            <a:spLocks noChangeArrowheads="1"/>
          </p:cNvSpPr>
          <p:nvPr/>
        </p:nvSpPr>
        <p:spPr bwMode="auto">
          <a:xfrm>
            <a:off x="571472" y="1785926"/>
            <a:ext cx="80327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La costituzione di una persona giuridica avviene mediante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statuto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che ne regola la vita, determinando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struttura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e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poteri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degli organi che la rappresentano.</a:t>
            </a:r>
          </a:p>
        </p:txBody>
      </p:sp>
      <p:sp>
        <p:nvSpPr>
          <p:cNvPr id="20484" name="CasellaDiTesto 7"/>
          <p:cNvSpPr txBox="1">
            <a:spLocks noChangeArrowheads="1"/>
          </p:cNvSpPr>
          <p:nvPr/>
        </p:nvSpPr>
        <p:spPr bwMode="auto">
          <a:xfrm>
            <a:off x="900113" y="428604"/>
            <a:ext cx="7343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Statuto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3"/>
          <p:cNvSpPr txBox="1">
            <a:spLocks noChangeArrowheads="1"/>
          </p:cNvSpPr>
          <p:nvPr/>
        </p:nvSpPr>
        <p:spPr bwMode="auto">
          <a:xfrm>
            <a:off x="571472" y="1785926"/>
            <a:ext cx="80327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E’ l’atto mediante il quale lo Stato riconosce ed attribuisce la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“personalità giuridica”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Quest’atto perfeziona la figura di persona giuridica.</a:t>
            </a:r>
          </a:p>
        </p:txBody>
      </p:sp>
      <p:sp>
        <p:nvSpPr>
          <p:cNvPr id="20484" name="CasellaDiTesto 7"/>
          <p:cNvSpPr txBox="1">
            <a:spLocks noChangeArrowheads="1"/>
          </p:cNvSpPr>
          <p:nvPr/>
        </p:nvSpPr>
        <p:spPr bwMode="auto">
          <a:xfrm>
            <a:off x="900113" y="428604"/>
            <a:ext cx="7343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Riconoscimento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2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3"/>
          <p:cNvSpPr txBox="1">
            <a:spLocks noChangeArrowheads="1"/>
          </p:cNvSpPr>
          <p:nvPr/>
        </p:nvSpPr>
        <p:spPr bwMode="auto">
          <a:xfrm>
            <a:off x="3348038" y="1412875"/>
            <a:ext cx="52562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Le persone giuridiche si distinguono in: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32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</a:rPr>
              <a:t>persone giuridiche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</a:rPr>
              <a:t>pubbliche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e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persone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00B05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giuridiche private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2532" name="CasellaDiTesto 7"/>
          <p:cNvSpPr txBox="1">
            <a:spLocks noChangeArrowheads="1"/>
          </p:cNvSpPr>
          <p:nvPr/>
        </p:nvSpPr>
        <p:spPr bwMode="auto">
          <a:xfrm>
            <a:off x="971550" y="404664"/>
            <a:ext cx="7345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Le persone giuridiche</a:t>
            </a:r>
          </a:p>
        </p:txBody>
      </p:sp>
      <p:pic>
        <p:nvPicPr>
          <p:cNvPr id="22533" name="Picture 2" descr="http://quad.radioradicale.it/foto/0002/2460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2616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://www.inchiostrodigitale.com/wp-content/uploads/2009/12/credit-c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00438"/>
            <a:ext cx="26384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3"/>
          <p:cNvSpPr txBox="1">
            <a:spLocks noChangeArrowheads="1"/>
          </p:cNvSpPr>
          <p:nvPr/>
        </p:nvSpPr>
        <p:spPr bwMode="auto">
          <a:xfrm>
            <a:off x="3214678" y="1412875"/>
            <a:ext cx="53895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32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</a:rPr>
              <a:t>persone giuridiche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C0504D">
                    <a:lumMod val="75000"/>
                  </a:srgbClr>
                </a:solidFill>
                <a:latin typeface="Arial Black" pitchFamily="34" charset="0"/>
              </a:rPr>
              <a:t> pubbliche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sono: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Stato</a:t>
            </a:r>
            <a:r>
              <a:rPr lang="it-IT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Regioni</a:t>
            </a:r>
            <a:r>
              <a:rPr lang="it-IT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Città metropolitane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Province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Comuni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e gli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altri Enti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cui viene conferita la personalità giuridica dalla stessa Legge che li istituisce.</a:t>
            </a:r>
          </a:p>
        </p:txBody>
      </p:sp>
      <p:sp>
        <p:nvSpPr>
          <p:cNvPr id="22532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Persone giuridiche pubbliche</a:t>
            </a:r>
          </a:p>
        </p:txBody>
      </p:sp>
      <p:pic>
        <p:nvPicPr>
          <p:cNvPr id="22533" name="Picture 2" descr="http://quad.radioradicale.it/foto/0002/2460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28774"/>
            <a:ext cx="2714644" cy="358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asellaDiTesto 3"/>
          <p:cNvSpPr txBox="1">
            <a:spLocks noChangeArrowheads="1"/>
          </p:cNvSpPr>
          <p:nvPr/>
        </p:nvSpPr>
        <p:spPr bwMode="auto">
          <a:xfrm>
            <a:off x="3348038" y="1412875"/>
            <a:ext cx="52562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Le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persone giuridiche private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si distinguono in: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associazioni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(prevale l’elemento associativo) ed in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fondazioni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(prevale l’elemento patrimoniale)</a:t>
            </a: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532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Persone giuridiche private</a:t>
            </a:r>
          </a:p>
        </p:txBody>
      </p:sp>
      <p:pic>
        <p:nvPicPr>
          <p:cNvPr id="22534" name="Picture 4" descr="http://www.inchiostrodigitale.com/wp-content/uploads/2009/12/credit-c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2892455" cy="369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2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3"/>
          <p:cNvSpPr txBox="1">
            <a:spLocks noChangeArrowheads="1"/>
          </p:cNvSpPr>
          <p:nvPr/>
        </p:nvSpPr>
        <p:spPr bwMode="auto">
          <a:xfrm>
            <a:off x="3348038" y="1628775"/>
            <a:ext cx="52562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Il Contratto è l’</a:t>
            </a:r>
            <a:r>
              <a:rPr lang="it-IT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accordo tra due o più parti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per </a:t>
            </a:r>
            <a:r>
              <a:rPr lang="it-IT" sz="3200" b="1" dirty="0">
                <a:solidFill>
                  <a:srgbClr val="4F81BD">
                    <a:lumMod val="50000"/>
                  </a:srgbClr>
                </a:solidFill>
                <a:latin typeface="Arial Black" pitchFamily="34" charset="0"/>
              </a:rPr>
              <a:t>costituire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4F81BD">
                    <a:lumMod val="50000"/>
                  </a:srgbClr>
                </a:solidFill>
                <a:latin typeface="Arial Black" pitchFamily="34" charset="0"/>
              </a:rPr>
              <a:t>regolare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o </a:t>
            </a:r>
            <a:r>
              <a:rPr lang="it-IT" sz="3200" b="1" dirty="0">
                <a:solidFill>
                  <a:srgbClr val="4F81BD">
                    <a:lumMod val="50000"/>
                  </a:srgbClr>
                </a:solidFill>
                <a:latin typeface="Arial Black" pitchFamily="34" charset="0"/>
              </a:rPr>
              <a:t>estinguere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(fra loro) un </a:t>
            </a:r>
            <a:r>
              <a:rPr lang="it-IT" sz="3200" b="1" dirty="0">
                <a:solidFill>
                  <a:srgbClr val="4BACC6">
                    <a:lumMod val="75000"/>
                  </a:srgbClr>
                </a:solidFill>
                <a:latin typeface="Arial Black" pitchFamily="34" charset="0"/>
              </a:rPr>
              <a:t>rapporto giuridico di natura patrimoniale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it-IT" sz="3200" b="1" dirty="0">
              <a:solidFill>
                <a:srgbClr val="4BACC6">
                  <a:lumMod val="75000"/>
                </a:srgbClr>
              </a:solidFill>
              <a:latin typeface="Arial Black" pitchFamily="34" charset="0"/>
            </a:endParaRPr>
          </a:p>
        </p:txBody>
      </p:sp>
      <p:sp>
        <p:nvSpPr>
          <p:cNvPr id="24580" name="CasellaDiTesto 7"/>
          <p:cNvSpPr txBox="1">
            <a:spLocks noChangeArrowheads="1"/>
          </p:cNvSpPr>
          <p:nvPr/>
        </p:nvSpPr>
        <p:spPr bwMode="auto">
          <a:xfrm>
            <a:off x="971550" y="428604"/>
            <a:ext cx="7345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Il Contratto</a:t>
            </a:r>
          </a:p>
        </p:txBody>
      </p:sp>
      <p:pic>
        <p:nvPicPr>
          <p:cNvPr id="24581" name="Picture 2" descr="http://pesanervi.diodati.org/pn/doc/contra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24431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40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3"/>
          <p:cNvSpPr txBox="1">
            <a:spLocks noChangeArrowheads="1"/>
          </p:cNvSpPr>
          <p:nvPr/>
        </p:nvSpPr>
        <p:spPr bwMode="auto">
          <a:xfrm>
            <a:off x="3143240" y="1428735"/>
            <a:ext cx="578647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Contratti unilaterali: </a:t>
            </a:r>
            <a:r>
              <a:rPr lang="it-IT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è sufficiente la volontà di una sola persona 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(</a:t>
            </a:r>
            <a:r>
              <a:rPr lang="it-IT" sz="2800" b="1" dirty="0">
                <a:solidFill>
                  <a:prstClr val="black"/>
                </a:solidFill>
                <a:latin typeface="Arial Black" pitchFamily="34" charset="0"/>
              </a:rPr>
              <a:t>per esempio: </a:t>
            </a: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donazioni, mandati</a:t>
            </a:r>
            <a:r>
              <a:rPr lang="it-IT" sz="28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800" b="1" dirty="0">
                <a:solidFill>
                  <a:prstClr val="black"/>
                </a:solidFill>
                <a:latin typeface="Arial Black" pitchFamily="34" charset="0"/>
              </a:rPr>
              <a:t>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Contratti bilaterali: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sorgono obblighi e diritti tra due parti </a:t>
            </a:r>
            <a:r>
              <a:rPr lang="it-IT" sz="2800" b="1" dirty="0">
                <a:solidFill>
                  <a:prstClr val="black"/>
                </a:solidFill>
                <a:latin typeface="Arial Black" pitchFamily="34" charset="0"/>
              </a:rPr>
              <a:t>(per esempio: </a:t>
            </a: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compravendita, locazione</a:t>
            </a:r>
            <a:r>
              <a:rPr lang="it-IT" sz="2800" b="1" dirty="0">
                <a:solidFill>
                  <a:prstClr val="black"/>
                </a:solidFill>
                <a:latin typeface="Arial Black" pitchFamily="34" charset="0"/>
              </a:rPr>
              <a:t>).</a:t>
            </a:r>
            <a:endParaRPr lang="it-IT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580" name="CasellaDiTesto 7"/>
          <p:cNvSpPr txBox="1">
            <a:spLocks noChangeArrowheads="1"/>
          </p:cNvSpPr>
          <p:nvPr/>
        </p:nvSpPr>
        <p:spPr bwMode="auto">
          <a:xfrm>
            <a:off x="971550" y="428604"/>
            <a:ext cx="7345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Tipi di Contratto</a:t>
            </a:r>
          </a:p>
        </p:txBody>
      </p:sp>
      <p:pic>
        <p:nvPicPr>
          <p:cNvPr id="24581" name="Picture 2" descr="http://pesanervi.diodati.org/pn/doc/contra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24431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18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sellaDiTesto 3"/>
          <p:cNvSpPr txBox="1">
            <a:spLocks noChangeArrowheads="1"/>
          </p:cNvSpPr>
          <p:nvPr/>
        </p:nvSpPr>
        <p:spPr bwMode="auto">
          <a:xfrm>
            <a:off x="611188" y="1628775"/>
            <a:ext cx="77771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70C0"/>
                </a:solidFill>
                <a:latin typeface="Arial Black" pitchFamily="34" charset="0"/>
              </a:rPr>
              <a:t>I requisiti necessari per l’esistenza del Contratto sono: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- accordo;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- causa;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- oggetto;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it-IT" sz="3200" b="1" dirty="0" err="1">
                <a:solidFill>
                  <a:srgbClr val="FF0000"/>
                </a:solidFill>
                <a:latin typeface="Arial Black" pitchFamily="34" charset="0"/>
              </a:rPr>
              <a:t>forma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5604" name="CasellaDiTesto 7"/>
          <p:cNvSpPr txBox="1">
            <a:spLocks noChangeArrowheads="1"/>
          </p:cNvSpPr>
          <p:nvPr/>
        </p:nvSpPr>
        <p:spPr bwMode="auto">
          <a:xfrm>
            <a:off x="971550" y="428604"/>
            <a:ext cx="7345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Requisiti del Contratto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4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asellaDiTesto 3"/>
          <p:cNvSpPr txBox="1">
            <a:spLocks noChangeArrowheads="1"/>
          </p:cNvSpPr>
          <p:nvPr/>
        </p:nvSpPr>
        <p:spPr bwMode="auto">
          <a:xfrm>
            <a:off x="357158" y="1428737"/>
            <a:ext cx="85725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L’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accordo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è il reciproco consenso delle parti per il fine che si persegue;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la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causa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è l’interesse che le parti soddisfano con il Contratto;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l’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oggetto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è il contenuto specifico dell’accordo;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la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forma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è il mezzo attraverso cui le parti manifestano il consenso.</a:t>
            </a:r>
          </a:p>
        </p:txBody>
      </p:sp>
      <p:sp>
        <p:nvSpPr>
          <p:cNvPr id="25604" name="CasellaDiTesto 7"/>
          <p:cNvSpPr txBox="1">
            <a:spLocks noChangeArrowheads="1"/>
          </p:cNvSpPr>
          <p:nvPr/>
        </p:nvSpPr>
        <p:spPr bwMode="auto">
          <a:xfrm>
            <a:off x="971550" y="428604"/>
            <a:ext cx="7345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Requisiti del Contratto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6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3"/>
          <p:cNvSpPr txBox="1">
            <a:spLocks noChangeArrowheads="1"/>
          </p:cNvSpPr>
          <p:nvPr/>
        </p:nvSpPr>
        <p:spPr bwMode="auto">
          <a:xfrm>
            <a:off x="1547813" y="1714489"/>
            <a:ext cx="6553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I contratti sono così classificati: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a titolo oneroso, a titolo gratuito, a prestazioni corrispettive, associativi, consensuali, reali, tipici,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meramente obbligatori.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6628" name="CasellaDiTesto 7"/>
          <p:cNvSpPr txBox="1">
            <a:spLocks noChangeArrowheads="1"/>
          </p:cNvSpPr>
          <p:nvPr/>
        </p:nvSpPr>
        <p:spPr bwMode="auto">
          <a:xfrm>
            <a:off x="34770" y="428604"/>
            <a:ext cx="892971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Classificazione dei Contratti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97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 descr="shutterstock_2769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946" y="510302"/>
            <a:ext cx="355917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602954" y="1581872"/>
            <a:ext cx="1428760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dirty="0">
                <a:solidFill>
                  <a:srgbClr val="FF0000"/>
                </a:solidFill>
                <a:latin typeface="Brush Script MT" pitchFamily="66" charset="0"/>
                <a:ea typeface="ＭＳ Ｐゴシック" pitchFamily="34" charset="-128"/>
              </a:rPr>
              <a:t>Argomenti che verranno trattati in questa lezione: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58888" y="1438996"/>
            <a:ext cx="4073552" cy="317009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2000" b="1" dirty="0">
                <a:solidFill>
                  <a:srgbClr val="FF0000"/>
                </a:solidFill>
              </a:rPr>
              <a:t>I Soggetti del Diritto: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1600" dirty="0">
                <a:solidFill>
                  <a:prstClr val="black"/>
                </a:solidFill>
              </a:rPr>
              <a:t>Persone fisiche;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1600" dirty="0">
                <a:solidFill>
                  <a:prstClr val="black"/>
                </a:solidFill>
              </a:rPr>
              <a:t>Persone giuridiche.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endParaRPr lang="it-IT" sz="1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endParaRPr lang="it-IT" sz="1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2000" b="1" dirty="0">
                <a:solidFill>
                  <a:srgbClr val="FF0000"/>
                </a:solidFill>
              </a:rPr>
              <a:t>Il Contratto: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1600" dirty="0">
                <a:solidFill>
                  <a:prstClr val="black"/>
                </a:solidFill>
              </a:rPr>
              <a:t>Requisiti;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1600" dirty="0">
                <a:solidFill>
                  <a:prstClr val="black"/>
                </a:solidFill>
              </a:rPr>
              <a:t>Classificazione;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1600" dirty="0">
                <a:solidFill>
                  <a:prstClr val="black"/>
                </a:solidFill>
              </a:rPr>
              <a:t>Cause di invalidità;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1600" dirty="0">
                <a:solidFill>
                  <a:prstClr val="black"/>
                </a:solidFill>
              </a:rPr>
              <a:t>Efficacia;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1600" dirty="0">
                <a:solidFill>
                  <a:prstClr val="black"/>
                </a:solidFill>
              </a:rPr>
              <a:t>Risoluzione;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7E2D00"/>
              </a:buClr>
              <a:buFont typeface="Arial" charset="0"/>
              <a:buChar char="►"/>
            </a:pPr>
            <a:r>
              <a:rPr lang="it-IT" sz="1600" dirty="0">
                <a:solidFill>
                  <a:prstClr val="black"/>
                </a:solidFill>
              </a:rPr>
              <a:t>Esempi di Contratti tipici.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5" y="6029371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91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3"/>
          <p:cNvSpPr txBox="1">
            <a:spLocks noChangeArrowheads="1"/>
          </p:cNvSpPr>
          <p:nvPr/>
        </p:nvSpPr>
        <p:spPr bwMode="auto">
          <a:xfrm>
            <a:off x="0" y="1428736"/>
            <a:ext cx="914399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A titolo oneroso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: le parti hanno sia obblighi che diritti;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A titolo gratuito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: solo una parte ha vantaggi;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A prestazioni corrispettive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: entrambe le parti hanno vantaggi (es. compravendita);</a:t>
            </a:r>
            <a:endParaRPr lang="it-IT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Associativi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: il vantaggio delle parti si trae da un’attività comune (es. consorzio);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Consensuali</a:t>
            </a:r>
            <a:r>
              <a:rPr lang="it-IT" sz="2800" b="1" dirty="0">
                <a:solidFill>
                  <a:prstClr val="black"/>
                </a:solidFill>
                <a:latin typeface="Arial Black" pitchFamily="34" charset="0"/>
              </a:rPr>
              <a:t>: producono effetti al manifestare dell’accordo (es. locazione);</a:t>
            </a:r>
            <a:endParaRPr lang="it-IT" sz="2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6628" name="CasellaDiTesto 7"/>
          <p:cNvSpPr txBox="1">
            <a:spLocks noChangeArrowheads="1"/>
          </p:cNvSpPr>
          <p:nvPr/>
        </p:nvSpPr>
        <p:spPr bwMode="auto">
          <a:xfrm>
            <a:off x="0" y="42860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Classificazione dei Contratti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4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asellaDiTesto 3"/>
          <p:cNvSpPr txBox="1">
            <a:spLocks noChangeArrowheads="1"/>
          </p:cNvSpPr>
          <p:nvPr/>
        </p:nvSpPr>
        <p:spPr bwMode="auto">
          <a:xfrm>
            <a:off x="0" y="1928802"/>
            <a:ext cx="914399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Reali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: producono effetti, oltre che al manifestarsi dell’accordo, alla consegna del bene alla controparte (es. deposito);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Tipici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: previsti o regolati dalla Legge;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Arial Black" pitchFamily="34" charset="0"/>
              </a:rPr>
              <a:t>Meramente obbligatori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: generano, per una o per entrambe le parti, soltanto obbligazioni (es. </a:t>
            </a:r>
            <a:r>
              <a:rPr lang="it-IT" sz="2800" b="1" dirty="0">
                <a:solidFill>
                  <a:srgbClr val="C00000"/>
                </a:solidFill>
                <a:latin typeface="Arial Black" pitchFamily="34" charset="0"/>
              </a:rPr>
              <a:t>CONTRATTO </a:t>
            </a:r>
            <a:r>
              <a:rPr lang="it-IT" sz="2800" b="1" dirty="0" err="1">
                <a:solidFill>
                  <a:srgbClr val="C00000"/>
                </a:solidFill>
                <a:latin typeface="Arial Black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Arial Black" pitchFamily="34" charset="0"/>
              </a:rPr>
              <a:t> ASSICURAZIONE</a:t>
            </a:r>
            <a:r>
              <a:rPr lang="it-IT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).</a:t>
            </a:r>
          </a:p>
        </p:txBody>
      </p:sp>
      <p:sp>
        <p:nvSpPr>
          <p:cNvPr id="26628" name="CasellaDiTesto 7"/>
          <p:cNvSpPr txBox="1">
            <a:spLocks noChangeArrowheads="1"/>
          </p:cNvSpPr>
          <p:nvPr/>
        </p:nvSpPr>
        <p:spPr bwMode="auto">
          <a:xfrm>
            <a:off x="0" y="42860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Classificazione dei Contratti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08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1476375" y="1916113"/>
            <a:ext cx="662463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La legge sanziona le irregolarità più o meno gravi che il Contratto può presentare con: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 Black" pitchFamily="34" charset="0"/>
              </a:rPr>
              <a:t>nullità, annullabilità, rescindibilità.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7652" name="CasellaDiTesto 7"/>
          <p:cNvSpPr txBox="1">
            <a:spLocks noChangeArrowheads="1"/>
          </p:cNvSpPr>
          <p:nvPr/>
        </p:nvSpPr>
        <p:spPr bwMode="auto">
          <a:xfrm>
            <a:off x="971550" y="428604"/>
            <a:ext cx="7345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Cause di invalidità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5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571472" y="1916113"/>
            <a:ext cx="81439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E’ la forma più grave di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invalidità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può verificarsi per: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mancanza di uno o più elementi essenziali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o per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illiceità, vale a dire contrarietà a norme imperative, ordine pubblico e buon costume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.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7652" name="CasellaDiTesto 7"/>
          <p:cNvSpPr txBox="1">
            <a:spLocks noChangeArrowheads="1"/>
          </p:cNvSpPr>
          <p:nvPr/>
        </p:nvSpPr>
        <p:spPr bwMode="auto">
          <a:xfrm>
            <a:off x="971550" y="428604"/>
            <a:ext cx="7345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Nullità del Contratto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3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571472" y="1285860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Il Contratto nullo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non produce effetti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non può essere convalidato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ma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può essere convertito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in altro Contratto idoneo a realizzare il medesimo interesse.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La nullità è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totale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se investe l’intero Contratto,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parziale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se riguarda soltanto una parte di esso.</a:t>
            </a:r>
          </a:p>
        </p:txBody>
      </p:sp>
      <p:sp>
        <p:nvSpPr>
          <p:cNvPr id="27652" name="CasellaDiTesto 7"/>
          <p:cNvSpPr txBox="1">
            <a:spLocks noChangeArrowheads="1"/>
          </p:cNvSpPr>
          <p:nvPr/>
        </p:nvSpPr>
        <p:spPr bwMode="auto">
          <a:xfrm>
            <a:off x="971550" y="428604"/>
            <a:ext cx="73453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Nullità del Contratto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4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0" y="1285860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Ricorre quando il Contratto presenta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vizi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relativi al profilo, non alla struttura.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000" b="1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Se, al momento della formazione della volontà, il Soggetto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incorre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o è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indotto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in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inganno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oppure è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vittima di violenza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la Legge impone l’</a:t>
            </a:r>
            <a:r>
              <a:rPr lang="it-IT" sz="3200" b="1" dirty="0">
                <a:solidFill>
                  <a:srgbClr val="002060"/>
                </a:solidFill>
                <a:latin typeface="Arial Black" pitchFamily="34" charset="0"/>
              </a:rPr>
              <a:t>annullabilità del Contratto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perché espressione di una volontà non formatasi correttamente.</a:t>
            </a:r>
          </a:p>
        </p:txBody>
      </p:sp>
      <p:sp>
        <p:nvSpPr>
          <p:cNvPr id="27652" name="CasellaDiTesto 7"/>
          <p:cNvSpPr txBox="1">
            <a:spLocks noChangeArrowheads="1"/>
          </p:cNvSpPr>
          <p:nvPr/>
        </p:nvSpPr>
        <p:spPr bwMode="auto">
          <a:xfrm>
            <a:off x="428596" y="428604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Annullabilità del Contratto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9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428596" y="1714488"/>
            <a:ext cx="82868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L’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azione di annullamento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si prescrive in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5 anni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000" b="1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Il Contratto annullabile può essere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convalidato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dal contraente.</a:t>
            </a:r>
            <a:endParaRPr lang="it-IT" sz="1000" b="1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Il Contratto annullabile viene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sanato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e l’atto rimane pienamente efficace.</a:t>
            </a:r>
          </a:p>
        </p:txBody>
      </p:sp>
      <p:sp>
        <p:nvSpPr>
          <p:cNvPr id="27652" name="CasellaDiTesto 7"/>
          <p:cNvSpPr txBox="1">
            <a:spLocks noChangeArrowheads="1"/>
          </p:cNvSpPr>
          <p:nvPr/>
        </p:nvSpPr>
        <p:spPr bwMode="auto">
          <a:xfrm>
            <a:off x="428596" y="428604"/>
            <a:ext cx="82868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Annullabilità del Contratto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32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0" y="1285860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E’ una forma di invalidità del Contratto, posta a tutela di chi contrae a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condizioni inique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per uno stato di pericolo dal quale debba sottrarsi o di bisogno, del quale la controparte approfitti.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000" b="1" dirty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L’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azione di rescissione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si prescrive in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1 anno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 dalla conclusione del Contratto.</a:t>
            </a:r>
          </a:p>
        </p:txBody>
      </p:sp>
      <p:sp>
        <p:nvSpPr>
          <p:cNvPr id="27652" name="CasellaDiTesto 7"/>
          <p:cNvSpPr txBox="1">
            <a:spLocks noChangeArrowheads="1"/>
          </p:cNvSpPr>
          <p:nvPr/>
        </p:nvSpPr>
        <p:spPr bwMode="auto">
          <a:xfrm>
            <a:off x="0" y="42860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Rescindibilità del Contratto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5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asellaDiTesto 3"/>
          <p:cNvSpPr txBox="1">
            <a:spLocks noChangeArrowheads="1"/>
          </p:cNvSpPr>
          <p:nvPr/>
        </p:nvSpPr>
        <p:spPr bwMode="auto">
          <a:xfrm>
            <a:off x="785786" y="1928802"/>
            <a:ext cx="73581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I Contratti annullabili, così come quelli rescindibili, sono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provvisoriamente efficaci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fino alla sentenza che ne dichiari la loro cessazione.</a:t>
            </a:r>
          </a:p>
        </p:txBody>
      </p:sp>
      <p:sp>
        <p:nvSpPr>
          <p:cNvPr id="27652" name="CasellaDiTesto 7"/>
          <p:cNvSpPr txBox="1">
            <a:spLocks noChangeArrowheads="1"/>
          </p:cNvSpPr>
          <p:nvPr/>
        </p:nvSpPr>
        <p:spPr bwMode="auto">
          <a:xfrm>
            <a:off x="0" y="42860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Efficacia del Contratto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70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3"/>
          <p:cNvSpPr txBox="1">
            <a:spLocks noChangeArrowheads="1"/>
          </p:cNvSpPr>
          <p:nvPr/>
        </p:nvSpPr>
        <p:spPr bwMode="auto">
          <a:xfrm>
            <a:off x="827088" y="1484313"/>
            <a:ext cx="75596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Un Contratto validamente concluso può non produrre effetti per circostanze sopravvenute, in questo caso si dice che è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risolubile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70C0"/>
                </a:solidFill>
                <a:latin typeface="Arial Black" pitchFamily="34" charset="0"/>
              </a:rPr>
              <a:t>Una delle cause risolutorie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70C0"/>
                </a:solidFill>
                <a:latin typeface="Arial Black" pitchFamily="34" charset="0"/>
              </a:rPr>
              <a:t>è l’inadempimento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8676" name="CasellaDiTesto 7"/>
          <p:cNvSpPr txBox="1">
            <a:spLocks noChangeArrowheads="1"/>
          </p:cNvSpPr>
          <p:nvPr/>
        </p:nvSpPr>
        <p:spPr bwMode="auto">
          <a:xfrm>
            <a:off x="539750" y="476250"/>
            <a:ext cx="8135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Risoluzione del Contratto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0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3"/>
          <p:cNvSpPr txBox="1">
            <a:spLocks noChangeArrowheads="1"/>
          </p:cNvSpPr>
          <p:nvPr/>
        </p:nvSpPr>
        <p:spPr bwMode="auto">
          <a:xfrm>
            <a:off x="3276600" y="1785927"/>
            <a:ext cx="55816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Le persone fisiche </a:t>
            </a:r>
            <a:r>
              <a:rPr lang="it-IT" sz="2400" b="1" dirty="0">
                <a:solidFill>
                  <a:prstClr val="black"/>
                </a:solidFill>
                <a:latin typeface="Arial Black" pitchFamily="34" charset="0"/>
              </a:rPr>
              <a:t>(luogo di stabilimento: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residenza</a:t>
            </a:r>
            <a:r>
              <a:rPr lang="it-IT" sz="24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Le persone giuridiche </a:t>
            </a:r>
            <a:r>
              <a:rPr lang="it-IT" sz="2400" b="1" dirty="0">
                <a:solidFill>
                  <a:prstClr val="black"/>
                </a:solidFill>
                <a:latin typeface="Arial Black" pitchFamily="34" charset="0"/>
              </a:rPr>
              <a:t>(luogo di stabilimento: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sede</a:t>
            </a:r>
            <a:r>
              <a:rPr lang="it-IT" sz="2400" b="1" dirty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364" name="CasellaDiTesto 7"/>
          <p:cNvSpPr txBox="1">
            <a:spLocks noChangeArrowheads="1"/>
          </p:cNvSpPr>
          <p:nvPr/>
        </p:nvSpPr>
        <p:spPr bwMode="auto">
          <a:xfrm>
            <a:off x="900113" y="428604"/>
            <a:ext cx="7343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I soggetti del Diritto</a:t>
            </a:r>
          </a:p>
        </p:txBody>
      </p:sp>
      <p:pic>
        <p:nvPicPr>
          <p:cNvPr id="15365" name="Picture 2" descr="http://www.archweb.it/dwg/persone/fig_umane_3d/persone_3d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16113"/>
            <a:ext cx="2232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http://www.quiautovie.autovie.it/cms/data/articoli/files/000061_foto3_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644900"/>
            <a:ext cx="22320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8460B-07C2-421C-9027-40BF055376E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19672" y="6135687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prstClr val="white"/>
                </a:solidFill>
                <a:latin typeface="Arial" charset="0"/>
              </a:rPr>
              <a:t>orso di formazione per Patrocinatore Stragiudiziale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8" y="5993367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asellaDiTesto 3"/>
          <p:cNvSpPr txBox="1">
            <a:spLocks noChangeArrowheads="1"/>
          </p:cNvSpPr>
          <p:nvPr/>
        </p:nvSpPr>
        <p:spPr bwMode="auto">
          <a:xfrm>
            <a:off x="611188" y="2276475"/>
            <a:ext cx="79930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Contratto di compravendita,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di donazione, di mutuo,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di permuta, di locazione,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di appalto, di deposito,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di mandato, di comodato,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C00000"/>
                </a:solidFill>
                <a:latin typeface="Arial Black" pitchFamily="34" charset="0"/>
              </a:rPr>
              <a:t>CONTRATTO </a:t>
            </a:r>
            <a:r>
              <a:rPr lang="it-IT" sz="3200" b="1" dirty="0" err="1">
                <a:solidFill>
                  <a:srgbClr val="C00000"/>
                </a:solidFill>
                <a:latin typeface="Arial Black" pitchFamily="34" charset="0"/>
              </a:rPr>
              <a:t>DI</a:t>
            </a:r>
            <a:r>
              <a:rPr lang="it-IT" sz="3200" b="1" dirty="0">
                <a:solidFill>
                  <a:srgbClr val="C00000"/>
                </a:solidFill>
                <a:latin typeface="Arial Black" pitchFamily="34" charset="0"/>
              </a:rPr>
              <a:t> ASSICURAZIONE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it-IT" sz="32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9700" name="CasellaDiTesto 7"/>
          <p:cNvSpPr txBox="1">
            <a:spLocks noChangeArrowheads="1"/>
          </p:cNvSpPr>
          <p:nvPr/>
        </p:nvSpPr>
        <p:spPr bwMode="auto">
          <a:xfrm>
            <a:off x="285720" y="428604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Esempi di Contratti tipici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34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hutterstock_285222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00528" cy="300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WordArt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857496"/>
            <a:ext cx="67357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4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sellaDiTesto 9"/>
          <p:cNvSpPr txBox="1">
            <a:spLocks noChangeArrowheads="1"/>
          </p:cNvSpPr>
          <p:nvPr/>
        </p:nvSpPr>
        <p:spPr bwMode="auto">
          <a:xfrm>
            <a:off x="3348038" y="2205038"/>
            <a:ext cx="52562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Sono persone fisiche  tutti gli esseri umani  dal momento della nascita fino al momento della morte</a:t>
            </a:r>
          </a:p>
        </p:txBody>
      </p:sp>
      <p:pic>
        <p:nvPicPr>
          <p:cNvPr id="17410" name="Picture 2" descr="http://www.didjefestival.it/2004/foto2/pers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349500"/>
            <a:ext cx="2774541" cy="21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CasellaDiTesto 13"/>
          <p:cNvSpPr txBox="1">
            <a:spLocks noChangeArrowheads="1"/>
          </p:cNvSpPr>
          <p:nvPr/>
        </p:nvSpPr>
        <p:spPr bwMode="auto">
          <a:xfrm>
            <a:off x="900113" y="428604"/>
            <a:ext cx="7343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Le persone fisiche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2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3"/>
          <p:cNvSpPr txBox="1">
            <a:spLocks noChangeArrowheads="1"/>
          </p:cNvSpPr>
          <p:nvPr/>
        </p:nvSpPr>
        <p:spPr bwMode="auto">
          <a:xfrm>
            <a:off x="3348038" y="1500174"/>
            <a:ext cx="558168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E’ l’attitudine della persona a diventare soggetto di Diritti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e di Doveri.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Essa si acquista al momento della nascita e viene totalmente raggiunta a 18 anni.</a:t>
            </a: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436" name="CasellaDiTesto 7"/>
          <p:cNvSpPr txBox="1">
            <a:spLocks noChangeArrowheads="1"/>
          </p:cNvSpPr>
          <p:nvPr/>
        </p:nvSpPr>
        <p:spPr bwMode="auto">
          <a:xfrm>
            <a:off x="900113" y="428604"/>
            <a:ext cx="7343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Capacità giuridica</a:t>
            </a:r>
          </a:p>
        </p:txBody>
      </p:sp>
      <p:pic>
        <p:nvPicPr>
          <p:cNvPr id="18437" name="Picture 2" descr="http://www.evoluzione-ambiente.it/img/te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29305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8460B-07C2-421C-9027-40BF055376E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asellaDiTesto 3"/>
          <p:cNvSpPr txBox="1">
            <a:spLocks noChangeArrowheads="1"/>
          </p:cNvSpPr>
          <p:nvPr/>
        </p:nvSpPr>
        <p:spPr bwMode="auto">
          <a:xfrm>
            <a:off x="3348038" y="1714488"/>
            <a:ext cx="52562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E’ l’attitudine a compiere atti giuridicamente rilevanti nel proprio interesse.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Essa si acquista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79646">
                    <a:lumMod val="50000"/>
                  </a:srgbClr>
                </a:solidFill>
                <a:latin typeface="Arial Black" pitchFamily="34" charset="0"/>
              </a:rPr>
              <a:t>all’età di 18 anni</a:t>
            </a:r>
          </a:p>
        </p:txBody>
      </p:sp>
      <p:sp>
        <p:nvSpPr>
          <p:cNvPr id="19460" name="CasellaDiTesto 7"/>
          <p:cNvSpPr txBox="1">
            <a:spLocks noChangeArrowheads="1"/>
          </p:cNvSpPr>
          <p:nvPr/>
        </p:nvSpPr>
        <p:spPr bwMode="auto">
          <a:xfrm>
            <a:off x="900113" y="428604"/>
            <a:ext cx="7343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Capacità di agire</a:t>
            </a:r>
          </a:p>
        </p:txBody>
      </p:sp>
      <p:pic>
        <p:nvPicPr>
          <p:cNvPr id="19461" name="Picture 2" descr="http://images.paraorkut.com/img/wallpapers/1024x768/m/mello_l_and_near_-_anime-7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9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3"/>
          <p:cNvSpPr txBox="1">
            <a:spLocks noChangeArrowheads="1"/>
          </p:cNvSpPr>
          <p:nvPr/>
        </p:nvSpPr>
        <p:spPr bwMode="auto">
          <a:xfrm>
            <a:off x="3348038" y="1785926"/>
            <a:ext cx="52562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Sono  persone giuridiche le unità organiche tendenti al conseguimento di uno scopo collettivo, lecito e determinato.</a:t>
            </a:r>
          </a:p>
        </p:txBody>
      </p:sp>
      <p:sp>
        <p:nvSpPr>
          <p:cNvPr id="20484" name="CasellaDiTesto 7"/>
          <p:cNvSpPr txBox="1">
            <a:spLocks noChangeArrowheads="1"/>
          </p:cNvSpPr>
          <p:nvPr/>
        </p:nvSpPr>
        <p:spPr bwMode="auto">
          <a:xfrm>
            <a:off x="900113" y="428604"/>
            <a:ext cx="7343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prstClr val="black">
                    <a:lumMod val="50000"/>
                    <a:lumOff val="50000"/>
                  </a:prstClr>
                </a:solidFill>
                <a:latin typeface="Arial Black" pitchFamily="34" charset="0"/>
              </a:rPr>
              <a:t>Le persone giuridiche</a:t>
            </a:r>
          </a:p>
        </p:txBody>
      </p:sp>
      <p:pic>
        <p:nvPicPr>
          <p:cNvPr id="20485" name="Picture 2" descr="http://www.cdt.ch/files/images/f_52a390c0afb119f61d22def6f0fc60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28802"/>
            <a:ext cx="2881313" cy="265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2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asellaDiTesto 3"/>
          <p:cNvSpPr txBox="1">
            <a:spLocks noChangeArrowheads="1"/>
          </p:cNvSpPr>
          <p:nvPr/>
        </p:nvSpPr>
        <p:spPr bwMode="auto">
          <a:xfrm>
            <a:off x="1116013" y="908050"/>
            <a:ext cx="705643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srgbClr val="002060"/>
                </a:solidFill>
                <a:latin typeface="Arial Black" pitchFamily="34" charset="0"/>
              </a:rPr>
              <a:t>La costituzione della persona giuridica avviene mediante: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atto costitutivo;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statuto;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riconoscimento.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7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asellaDiTesto 3"/>
          <p:cNvSpPr txBox="1">
            <a:spLocks noChangeArrowheads="1"/>
          </p:cNvSpPr>
          <p:nvPr/>
        </p:nvSpPr>
        <p:spPr bwMode="auto">
          <a:xfrm>
            <a:off x="571472" y="1785926"/>
            <a:ext cx="803277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La nascita di una persona giuridica avviene mediante </a:t>
            </a:r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atto costitutivo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nel quale sono riportati: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anno di fondazione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denominazione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finalità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patrimonio 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e </a:t>
            </a:r>
            <a:r>
              <a:rPr lang="it-IT" sz="3200" b="1" dirty="0">
                <a:solidFill>
                  <a:srgbClr val="00B050"/>
                </a:solidFill>
                <a:latin typeface="Arial Black" pitchFamily="34" charset="0"/>
              </a:rPr>
              <a:t>termine</a:t>
            </a:r>
            <a:r>
              <a:rPr lang="it-IT" sz="3200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20484" name="CasellaDiTesto 7"/>
          <p:cNvSpPr txBox="1">
            <a:spLocks noChangeArrowheads="1"/>
          </p:cNvSpPr>
          <p:nvPr/>
        </p:nvSpPr>
        <p:spPr bwMode="auto">
          <a:xfrm>
            <a:off x="900113" y="428604"/>
            <a:ext cx="7343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Atto costitutivo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475656" y="6093296"/>
            <a:ext cx="7416824" cy="576064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9672" y="6135687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prstClr val="white"/>
                </a:solidFill>
              </a:rPr>
              <a:t>Corso di formazione per Patrocinatore Stragiudiziale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475656" y="5949280"/>
            <a:ext cx="7416824" cy="14401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it-IT" kern="0">
              <a:solidFill>
                <a:prstClr val="white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08325"/>
            <a:ext cx="941090" cy="5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08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65&quot;&gt;&lt;property id=&quot;20148&quot; value=&quot;5&quot;/&gt;&lt;property id=&quot;20300&quot; value=&quot;Slide 3&quot;/&gt;&lt;property id=&quot;20307&quot; value=&quot;258&quot;/&gt;&lt;/object&gt;&lt;object type=&quot;3&quot; unique_id=&quot;10066&quot;&gt;&lt;property id=&quot;20148&quot; value=&quot;5&quot;/&gt;&lt;property id=&quot;20300&quot; value=&quot;Slide 4&quot;/&gt;&lt;property id=&quot;20307&quot; value=&quot;259&quot;/&gt;&lt;/object&gt;&lt;object type=&quot;3&quot; unique_id=&quot;10067&quot;&gt;&lt;property id=&quot;20148&quot; value=&quot;5&quot;/&gt;&lt;property id=&quot;20300&quot; value=&quot;Slide 5&quot;/&gt;&lt;property id=&quot;20307&quot; value=&quot;260&quot;/&gt;&lt;/object&gt;&lt;object type=&quot;3&quot; unique_id=&quot;10068&quot;&gt;&lt;property id=&quot;20148&quot; value=&quot;5&quot;/&gt;&lt;property id=&quot;20300&quot; value=&quot;Slide 6&quot;/&gt;&lt;property id=&quot;20307&quot; value=&quot;261&quot;/&gt;&lt;/object&gt;&lt;object type=&quot;3&quot; unique_id=&quot;10069&quot;&gt;&lt;property id=&quot;20148&quot; value=&quot;5&quot;/&gt;&lt;property id=&quot;20300&quot; value=&quot;Slide 7&quot;/&gt;&lt;property id=&quot;20307&quot; value=&quot;262&quot;/&gt;&lt;/object&gt;&lt;object type=&quot;3&quot; unique_id=&quot;10070&quot;&gt;&lt;property id=&quot;20148&quot; value=&quot;5&quot;/&gt;&lt;property id=&quot;20300&quot; value=&quot;Slide 8&quot;/&gt;&lt;property id=&quot;20307&quot; value=&quot;263&quot;/&gt;&lt;/object&gt;&lt;object type=&quot;3&quot; unique_id=&quot;10071&quot;&gt;&lt;property id=&quot;20148&quot; value=&quot;5&quot;/&gt;&lt;property id=&quot;20300&quot; value=&quot;Slide 9&quot;/&gt;&lt;property id=&quot;20307&quot; value=&quot;264&quot;/&gt;&lt;/object&gt;&lt;object type=&quot;3&quot; unique_id=&quot;10072&quot;&gt;&lt;property id=&quot;20148&quot; value=&quot;5&quot;/&gt;&lt;property id=&quot;20300&quot; value=&quot;Slide 10&quot;/&gt;&lt;property id=&quot;20307&quot; value=&quot;265&quot;/&gt;&lt;/object&gt;&lt;object type=&quot;3&quot; unique_id=&quot;10073&quot;&gt;&lt;property id=&quot;20148&quot; value=&quot;5&quot;/&gt;&lt;property id=&quot;20300&quot; value=&quot;Slide 11&quot;/&gt;&lt;property id=&quot;20307&quot; value=&quot;266&quot;/&gt;&lt;/object&gt;&lt;object type=&quot;3&quot; unique_id=&quot;10074&quot;&gt;&lt;property id=&quot;20148&quot; value=&quot;5&quot;/&gt;&lt;property id=&quot;20300&quot; value=&quot;Slide 12&quot;/&gt;&lt;property id=&quot;20307&quot; value=&quot;267&quot;/&gt;&lt;/object&gt;&lt;object type=&quot;3&quot; unique_id=&quot;10075&quot;&gt;&lt;property id=&quot;20148&quot; value=&quot;5&quot;/&gt;&lt;property id=&quot;20300&quot; value=&quot;Slide 13&quot;/&gt;&lt;property id=&quot;20307&quot; value=&quot;268&quot;/&gt;&lt;/object&gt;&lt;object type=&quot;3&quot; unique_id=&quot;10076&quot;&gt;&lt;property id=&quot;20148&quot; value=&quot;5&quot;/&gt;&lt;property id=&quot;20300&quot; value=&quot;Slide 14&quot;/&gt;&lt;property id=&quot;20307&quot; value=&quot;269&quot;/&gt;&lt;/object&gt;&lt;object type=&quot;3&quot; unique_id=&quot;10077&quot;&gt;&lt;property id=&quot;20148&quot; value=&quot;5&quot;/&gt;&lt;property id=&quot;20300&quot; value=&quot;Slide 15&quot;/&gt;&lt;property id=&quot;20307&quot; value=&quot;270&quot;/&gt;&lt;/object&gt;&lt;object type=&quot;3&quot; unique_id=&quot;10078&quot;&gt;&lt;property id=&quot;20148&quot; value=&quot;5&quot;/&gt;&lt;property id=&quot;20300&quot; value=&quot;Slide 16&quot;/&gt;&lt;property id=&quot;20307&quot; value=&quot;271&quot;/&gt;&lt;/object&gt;&lt;object type=&quot;3&quot; unique_id=&quot;10079&quot;&gt;&lt;property id=&quot;20148&quot; value=&quot;5&quot;/&gt;&lt;property id=&quot;20300&quot; value=&quot;Slide 17&quot;/&gt;&lt;property id=&quot;20307&quot; value=&quot;272&quot;/&gt;&lt;/object&gt;&lt;object type=&quot;3&quot; unique_id=&quot;10080&quot;&gt;&lt;property id=&quot;20148&quot; value=&quot;5&quot;/&gt;&lt;property id=&quot;20300&quot; value=&quot;Slide 18&quot;/&gt;&lt;property id=&quot;20307&quot; value=&quot;273&quot;/&gt;&lt;/object&gt;&lt;object type=&quot;3&quot; unique_id=&quot;10081&quot;&gt;&lt;property id=&quot;20148&quot; value=&quot;5&quot;/&gt;&lt;property id=&quot;20300&quot; value=&quot;Slide 19&quot;/&gt;&lt;property id=&quot;20307&quot; value=&quot;274&quot;/&gt;&lt;/object&gt;&lt;object type=&quot;3&quot; unique_id=&quot;10082&quot;&gt;&lt;property id=&quot;20148&quot; value=&quot;5&quot;/&gt;&lt;property id=&quot;20300&quot; value=&quot;Slide 20&quot;/&gt;&lt;property id=&quot;20307&quot; value=&quot;275&quot;/&gt;&lt;/object&gt;&lt;object type=&quot;3&quot; unique_id=&quot;10083&quot;&gt;&lt;property id=&quot;20148&quot; value=&quot;5&quot;/&gt;&lt;property id=&quot;20300&quot; value=&quot;Slide 21&quot;/&gt;&lt;property id=&quot;20307&quot; value=&quot;276&quot;/&gt;&lt;/object&gt;&lt;object type=&quot;3&quot; unique_id=&quot;10084&quot;&gt;&lt;property id=&quot;20148&quot; value=&quot;5&quot;/&gt;&lt;property id=&quot;20300&quot; value=&quot;Slide 22&quot;/&gt;&lt;property id=&quot;20307&quot; value=&quot;277&quot;/&gt;&lt;/object&gt;&lt;object type=&quot;3&quot; unique_id=&quot;10085&quot;&gt;&lt;property id=&quot;20148&quot; value=&quot;5&quot;/&gt;&lt;property id=&quot;20300&quot; value=&quot;Slide 23&quot;/&gt;&lt;property id=&quot;20307&quot; value=&quot;278&quot;/&gt;&lt;/object&gt;&lt;object type=&quot;3&quot; unique_id=&quot;10086&quot;&gt;&lt;property id=&quot;20148&quot; value=&quot;5&quot;/&gt;&lt;property id=&quot;20300&quot; value=&quot;Slide 24&quot;/&gt;&lt;property id=&quot;20307&quot; value=&quot;279&quot;/&gt;&lt;/object&gt;&lt;object type=&quot;3&quot; unique_id=&quot;10087&quot;&gt;&lt;property id=&quot;20148&quot; value=&quot;5&quot;/&gt;&lt;property id=&quot;20300&quot; value=&quot;Slide 25&quot;/&gt;&lt;property id=&quot;20307&quot; value=&quot;280&quot;/&gt;&lt;/object&gt;&lt;object type=&quot;3&quot; unique_id=&quot;10088&quot;&gt;&lt;property id=&quot;20148&quot; value=&quot;5&quot;/&gt;&lt;property id=&quot;20300&quot; value=&quot;Slide 26&quot;/&gt;&lt;property id=&quot;20307&quot; value=&quot;281&quot;/&gt;&lt;/object&gt;&lt;object type=&quot;3&quot; unique_id=&quot;10089&quot;&gt;&lt;property id=&quot;20148&quot; value=&quot;5&quot;/&gt;&lt;property id=&quot;20300&quot; value=&quot;Slide 27&quot;/&gt;&lt;property id=&quot;20307&quot; value=&quot;282&quot;/&gt;&lt;/object&gt;&lt;object type=&quot;3&quot; unique_id=&quot;10090&quot;&gt;&lt;property id=&quot;20148&quot; value=&quot;5&quot;/&gt;&lt;property id=&quot;20300&quot; value=&quot;Slide 28&quot;/&gt;&lt;property id=&quot;20307&quot; value=&quot;283&quot;/&gt;&lt;/object&gt;&lt;object type=&quot;3&quot; unique_id=&quot;10091&quot;&gt;&lt;property id=&quot;20148&quot; value=&quot;5&quot;/&gt;&lt;property id=&quot;20300&quot; value=&quot;Slide 29&quot;/&gt;&lt;property id=&quot;20307&quot; value=&quot;284&quot;/&gt;&lt;/object&gt;&lt;object type=&quot;3&quot; unique_id=&quot;10092&quot;&gt;&lt;property id=&quot;20148&quot; value=&quot;5&quot;/&gt;&lt;property id=&quot;20300&quot; value=&quot;Slide 30&quot;/&gt;&lt;property id=&quot;20307&quot; value=&quot;285&quot;/&gt;&lt;/object&gt;&lt;object type=&quot;3&quot; unique_id=&quot;10093&quot;&gt;&lt;property id=&quot;20148&quot; value=&quot;5&quot;/&gt;&lt;property id=&quot;20300&quot; value=&quot;Slide 31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1204</Words>
  <Application>Microsoft Office PowerPoint</Application>
  <PresentationFormat>Presentazione su schermo (4:3)</PresentationFormat>
  <Paragraphs>171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Arial Black</vt:lpstr>
      <vt:lpstr>Brush Script MT</vt:lpstr>
      <vt:lpstr>Calibri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Ignazio Silvestrini</dc:creator>
  <cp:lastModifiedBy>Presidenza</cp:lastModifiedBy>
  <cp:revision>15</cp:revision>
  <dcterms:created xsi:type="dcterms:W3CDTF">2016-10-19T18:09:53Z</dcterms:created>
  <dcterms:modified xsi:type="dcterms:W3CDTF">2018-09-18T09:02:38Z</dcterms:modified>
</cp:coreProperties>
</file>